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4"/>
  </p:notesMasterIdLst>
  <p:sldIdLst>
    <p:sldId id="354" r:id="rId5"/>
    <p:sldId id="370" r:id="rId6"/>
    <p:sldId id="369" r:id="rId7"/>
    <p:sldId id="282" r:id="rId8"/>
    <p:sldId id="275" r:id="rId9"/>
    <p:sldId id="288" r:id="rId10"/>
    <p:sldId id="355" r:id="rId11"/>
    <p:sldId id="371" r:id="rId12"/>
    <p:sldId id="3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C06"/>
    <a:srgbClr val="66CCFF"/>
    <a:srgbClr val="B5DDD4"/>
    <a:srgbClr val="B04558"/>
    <a:srgbClr val="DBF2CA"/>
    <a:srgbClr val="CFEEB8"/>
    <a:srgbClr val="CEF2CE"/>
    <a:srgbClr val="E4F8E4"/>
    <a:srgbClr val="D7F5D7"/>
    <a:srgbClr val="CDF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8" autoAdjust="0"/>
    <p:restoredTop sz="92418" autoAdjust="0"/>
  </p:normalViewPr>
  <p:slideViewPr>
    <p:cSldViewPr snapToGrid="0">
      <p:cViewPr varScale="1">
        <p:scale>
          <a:sx n="66" d="100"/>
          <a:sy n="66" d="100"/>
        </p:scale>
        <p:origin x="594" y="60"/>
      </p:cViewPr>
      <p:guideLst/>
    </p:cSldViewPr>
  </p:slideViewPr>
  <p:outlineViewPr>
    <p:cViewPr>
      <p:scale>
        <a:sx n="33" d="100"/>
        <a:sy n="33" d="100"/>
      </p:scale>
      <p:origin x="0" y="-2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fder, Ahmad Hussain" userId="c27f30d0-2d13-470b-bb49-43ace0670b2e" providerId="ADAL" clId="{BA737C65-BEF3-4B25-8467-55A3E3BF223A}"/>
    <pc:docChg chg="undo custSel delSld modSld">
      <pc:chgData name="Safder, Ahmad Hussain" userId="c27f30d0-2d13-470b-bb49-43ace0670b2e" providerId="ADAL" clId="{BA737C65-BEF3-4B25-8467-55A3E3BF223A}" dt="2025-04-07T18:48:55.750" v="75" actId="47"/>
      <pc:docMkLst>
        <pc:docMk/>
      </pc:docMkLst>
      <pc:sldChg chg="modSp mod">
        <pc:chgData name="Safder, Ahmad Hussain" userId="c27f30d0-2d13-470b-bb49-43ace0670b2e" providerId="ADAL" clId="{BA737C65-BEF3-4B25-8467-55A3E3BF223A}" dt="2025-04-07T18:47:17.635" v="74" actId="14100"/>
        <pc:sldMkLst>
          <pc:docMk/>
          <pc:sldMk cId="3021925760" sldId="373"/>
        </pc:sldMkLst>
      </pc:sldChg>
      <pc:sldChg chg="del">
        <pc:chgData name="Safder, Ahmad Hussain" userId="c27f30d0-2d13-470b-bb49-43ace0670b2e" providerId="ADAL" clId="{BA737C65-BEF3-4B25-8467-55A3E3BF223A}" dt="2025-04-07T18:48:55.750" v="75" actId="47"/>
        <pc:sldMkLst>
          <pc:docMk/>
          <pc:sldMk cId="3414860308" sldId="374"/>
        </pc:sldMkLst>
      </pc:sldChg>
      <pc:sldChg chg="modSp mod">
        <pc:chgData name="Safder, Ahmad Hussain" userId="c27f30d0-2d13-470b-bb49-43ace0670b2e" providerId="ADAL" clId="{BA737C65-BEF3-4B25-8467-55A3E3BF223A}" dt="2025-04-07T18:39:02.797" v="51" actId="1076"/>
        <pc:sldMkLst>
          <pc:docMk/>
          <pc:sldMk cId="647126744" sldId="377"/>
        </pc:sldMkLst>
      </pc:sldChg>
      <pc:sldChg chg="modSp mod">
        <pc:chgData name="Safder, Ahmad Hussain" userId="c27f30d0-2d13-470b-bb49-43ace0670b2e" providerId="ADAL" clId="{BA737C65-BEF3-4B25-8467-55A3E3BF223A}" dt="2025-04-07T18:45:57.496" v="66" actId="207"/>
        <pc:sldMkLst>
          <pc:docMk/>
          <pc:sldMk cId="3501683281" sldId="3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548DD-AF31-45BA-A26D-7AC4939564E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58C05-38F5-46EB-BECD-5394A777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Seal on the Oval. Used as a background picture.">
            <a:extLst>
              <a:ext uri="{FF2B5EF4-FFF2-40B4-BE49-F238E27FC236}">
                <a16:creationId xmlns:a16="http://schemas.microsoft.com/office/drawing/2014/main" id="{C4E00CA3-028B-4946-BBB4-5C31154E3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42" b="11942"/>
          <a:stretch/>
        </p:blipFill>
        <p:spPr>
          <a:xfrm>
            <a:off x="400279" y="374573"/>
            <a:ext cx="11391441" cy="5772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F839D-17A6-464E-BE22-E9B747DF3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279" y="1912072"/>
            <a:ext cx="11390045" cy="2387600"/>
          </a:xfrm>
          <a:solidFill>
            <a:srgbClr val="FFFFFF">
              <a:alpha val="69804"/>
            </a:srgbClr>
          </a:solidFill>
        </p:spPr>
        <p:txBody>
          <a:bodyPr lIns="365760" anchor="ctr">
            <a:normAutofit/>
          </a:bodyPr>
          <a:lstStyle>
            <a:lvl1pPr algn="l"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8FA3-A642-4E78-8E7B-809942D8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1CDF-2BA0-4B12-BAB3-F078D4D1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02ADA-344D-4C5C-97AD-978608FF7B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1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and Figure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 descr="Title ornament - do not edit.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B3712-421D-4D44-A208-FCFD9F142B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9938" y="2332038"/>
            <a:ext cx="6608762" cy="38147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a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75593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763" y="403767"/>
            <a:ext cx="4629150" cy="57436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78E9976-AB2A-4D33-BDD3-3DD81964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74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73" y="427519"/>
            <a:ext cx="4572000" cy="296149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F2A46D0-0103-4ABC-91D6-429E065615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FAFE350-DAC2-4FA1-8058-2BB689DE6D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82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9F3245-5C19-491B-A3C7-0953BE94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74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57203" y="696457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7204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057204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1ED6439-33AD-49C2-871A-58168B09AD8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74140" y="696457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724A983-E2D4-411D-8E9C-28DDCC5FAF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4141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2A31C1D-8F1D-4CB6-9F05-8D8BB079EB90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7374141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32EFC8D-798E-4678-A87B-C90DCCB5A9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1076" y="696457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B1DD5E6-B902-4C2D-9D16-3F59B4BCBA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1077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2D6015B-E243-493B-AEF7-C9745236520A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691077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A5B97012-2868-43C2-9206-9E4FE0F4F6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78858" y="3386275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8454760-D7F3-475D-A20B-0C0BCB057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8859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D393514-D249-454A-BB12-08A04E74C5AB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5078859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D278255C-18BA-474E-96F6-62A50AF41C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95795" y="3386275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F57BC1-C0AE-424B-9367-C3705C88E5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5796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8CE1909-D1B0-4CED-A8A6-86452D796376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7395796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7844A874-C4B9-4320-AE76-AA222CA8567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712731" y="3386275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CF80027-C4C4-4FAC-8656-046DDF8D9C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2732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AC34476-3C87-41CC-8284-D6A31C7F741D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9712732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67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A03F2-9CC5-4C7D-98F8-9957C809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A53CF-A8C8-4BBA-B9A9-B09B8659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50D38-5438-F344-9475-34794C400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08DB35-EBE4-7D47-B3CA-C94ADD2F76D2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15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3F5652-5F8D-4F3B-BE45-6F2FE0F5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DEF2A-FDC4-461B-A64A-242E9A04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001C-171D-4E3E-B5D6-BCADE39B6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895" y="501373"/>
            <a:ext cx="10515600" cy="819397"/>
          </a:xfrm>
        </p:spPr>
        <p:txBody>
          <a:bodyPr anchor="t">
            <a:normAutofit/>
          </a:bodyPr>
          <a:lstStyle>
            <a:lvl1pPr>
              <a:defRPr sz="4400" b="0">
                <a:latin typeface="+mj-lt"/>
                <a:ea typeface="Buckeye Serif SemiBold" pitchFamily="50" charset="0"/>
              </a:defRPr>
            </a:lvl1pPr>
          </a:lstStyle>
          <a:p>
            <a:r>
              <a:rPr lang="en-US" dirty="0"/>
              <a:t>IFAC AAC 2022: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34708-1F7D-4A7D-990D-4B028571307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7895" y="1581000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Registration is open:</a:t>
            </a:r>
          </a:p>
          <a:p>
            <a:pPr lvl="0"/>
            <a:endParaRPr lang="en-US" dirty="0"/>
          </a:p>
          <a:p>
            <a:pPr lvl="0"/>
            <a:endParaRPr lang="en-US"/>
          </a:p>
          <a:p>
            <a:pPr lvl="0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BB15680-BBD5-453E-AD54-36A6ADC7C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41" y="501373"/>
            <a:ext cx="2511106" cy="10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descr="Red background with notch.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AE5508-873C-8C4C-A88E-C1B4E571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83112E-B440-C046-B221-F7DBDB8A7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65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A2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4FE8C-BFE3-EA46-9F67-FCF68481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173B2-180C-2442-AB23-1F3D5609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75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4E7D8D-3CE6-BC4E-BA91-C825C3B7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BB5AB9-FC6F-7F4D-885C-DFDA82290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 b="1" i="0">
                <a:solidFill>
                  <a:schemeClr val="tx1"/>
                </a:solidFill>
                <a:latin typeface="Buckeye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004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AA6A-DE3E-452A-8765-F4A9FE44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92BB6-0EC3-47A0-964A-91B4EAB2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509"/>
            <a:ext cx="10515600" cy="40154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748A89-EDD3-4E47-AFE7-62C61C34960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5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10778-4DA8-45B3-97ED-ECBE5C60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800EDF-F600-4ABA-9A26-740C4D40C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5DC47ED-65AF-468C-B064-C602467FDF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A0CF29B-96BC-43D9-8AB6-6FADA9A928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5124" y="1894991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19B7547-6851-4E06-A147-72DEB3E2565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75124" y="2718903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0F89D-2F52-4A06-A26B-F81A4CCA049C}"/>
              </a:ext>
            </a:extLst>
          </p:cNvPr>
          <p:cNvCxnSpPr>
            <a:cxnSpLocks/>
          </p:cNvCxnSpPr>
          <p:nvPr userDrawn="1"/>
        </p:nvCxnSpPr>
        <p:spPr>
          <a:xfrm flipV="1">
            <a:off x="4246764" y="2377658"/>
            <a:ext cx="0" cy="34019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615C9D-EE6C-4B25-8C7B-BD41495EDED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15362" y="2377658"/>
            <a:ext cx="0" cy="34019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70F325A-C820-6347-A10B-9DD63E3B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95B3B-5BE2-F245-A653-7ABF52BA55B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28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233CD8-5E31-4581-814D-DA09D49C1F86}"/>
              </a:ext>
            </a:extLst>
          </p:cNvPr>
          <p:cNvCxnSpPr>
            <a:cxnSpLocks/>
          </p:cNvCxnSpPr>
          <p:nvPr userDrawn="1"/>
        </p:nvCxnSpPr>
        <p:spPr>
          <a:xfrm flipV="1">
            <a:off x="4982055" y="1355651"/>
            <a:ext cx="0" cy="4705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5829" y="1186651"/>
            <a:ext cx="914400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1823" y="1197473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561816" y="1494459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B784B6F-C536-4BE2-9F68-EFD22C48A7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95822" y="2625206"/>
            <a:ext cx="914400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8CA5EED-CA8D-41CE-A9A2-2D0FD1FFEA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1816" y="2636028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A62EE4C-12CF-4CD9-A03E-75610F65D462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561809" y="2933014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1EDC020B-92DF-44EE-8F61-D1F5715938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95822" y="3984098"/>
            <a:ext cx="914400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EC31054-F323-447E-A250-00C70D0332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61816" y="3994920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A0E534F-F82F-491F-A155-625F7F13DD81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561809" y="4291906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3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C1AF12-65D7-4CCC-B876-272178DEF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975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78A9C5-0FEF-4CDF-8E0D-77B2B3787EB1}"/>
              </a:ext>
            </a:extLst>
          </p:cNvPr>
          <p:cNvCxnSpPr>
            <a:cxnSpLocks/>
          </p:cNvCxnSpPr>
          <p:nvPr userDrawn="1"/>
        </p:nvCxnSpPr>
        <p:spPr>
          <a:xfrm>
            <a:off x="211796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31E8251-4870-40ED-8F84-F3F4065F8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83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921F103-A52D-4BF8-A426-261D45BC06E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15976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7B445D7-04D9-4518-A91A-395D959AA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2024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2A72AE-B0BA-451A-A298-6F08D46BE149}"/>
              </a:ext>
            </a:extLst>
          </p:cNvPr>
          <p:cNvCxnSpPr>
            <a:cxnSpLocks/>
          </p:cNvCxnSpPr>
          <p:nvPr userDrawn="1"/>
        </p:nvCxnSpPr>
        <p:spPr>
          <a:xfrm>
            <a:off x="572057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44B66B5-8A11-414B-BD6A-3CA8D49CDA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2032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B83ED64-7985-4721-920B-54BC42A5E1D7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4362025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8CFB95A-0D9D-453A-9CB2-BF05EF3E7A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8066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95B02B-287E-4902-9AF6-04C885FA6DD1}"/>
              </a:ext>
            </a:extLst>
          </p:cNvPr>
          <p:cNvCxnSpPr>
            <a:cxnSpLocks/>
          </p:cNvCxnSpPr>
          <p:nvPr userDrawn="1"/>
        </p:nvCxnSpPr>
        <p:spPr>
          <a:xfrm>
            <a:off x="9276048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79EC675-E9A3-4C03-B61F-A49031FA50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8074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8429F79-518E-407C-8FF2-83D7C7D801FD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7908067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4EC54A-1238-054A-B123-4E089148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B88219-839E-554B-B72F-F7177AF5404C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29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BEA513-5076-4D62-8F85-69A918D7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855A3-A75E-4A34-A5A1-1B324FA10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63FBE-A0D1-4371-8BE2-6E00A4B835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431" y="6331563"/>
            <a:ext cx="2361317" cy="3416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8F603-DAEE-420E-95E6-F50256758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7749" y="5782287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01DD-FBD8-4A19-BD71-AB3CFFDE4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75524" y="62964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D36CDE4-A224-6248-B934-4953CFFA7640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A2AAAD">
              <a:alpha val="101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4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8" r:id="rId3"/>
    <p:sldLayoutId id="2147483660" r:id="rId4"/>
    <p:sldLayoutId id="2147483661" r:id="rId5"/>
    <p:sldLayoutId id="2147483650" r:id="rId6"/>
    <p:sldLayoutId id="2147483676" r:id="rId7"/>
    <p:sldLayoutId id="2147483678" r:id="rId8"/>
    <p:sldLayoutId id="2147483679" r:id="rId9"/>
    <p:sldLayoutId id="2147483662" r:id="rId10"/>
    <p:sldLayoutId id="2147483663" r:id="rId11"/>
    <p:sldLayoutId id="2147483665" r:id="rId12"/>
    <p:sldLayoutId id="2147483682" r:id="rId13"/>
    <p:sldLayoutId id="2147483654" r:id="rId14"/>
    <p:sldLayoutId id="214748365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0C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5" Type="http://schemas.openxmlformats.org/officeDocument/2006/relationships/image" Target="../media/image210.png"/><Relationship Id="rId10" Type="http://schemas.openxmlformats.org/officeDocument/2006/relationships/image" Target="../media/image26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emf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hanif.6@osu.edu" TargetMode="External"/><Relationship Id="rId2" Type="http://schemas.openxmlformats.org/officeDocument/2006/relationships/hyperlink" Target="mailto:safder.1@osu.edu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ahmed.358@osu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CB4A81-5D8D-DFEB-B2AD-746795AD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307A4-D9AC-E879-9D8D-9EAAFB23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C96427-89C2-BCDB-C782-1B5D367B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49" y="1629705"/>
            <a:ext cx="10515600" cy="819397"/>
          </a:xfrm>
        </p:spPr>
        <p:txBody>
          <a:bodyPr>
            <a:normAutofit fontScale="90000"/>
          </a:bodyPr>
          <a:lstStyle/>
          <a:p>
            <a:r>
              <a:rPr lang="en-US" dirty="0"/>
              <a:t>Physics-Constrained Neural Network-Based Load Torque Observer for Traction Electric Machine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1434B-4D93-A2AE-82A0-D12A935AE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0838" y="3911923"/>
            <a:ext cx="10515600" cy="496976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A. H. Safder, A. Hanif and Q. Ahmed, "Physics-Constrained Neural Network-Based Load Torque Observer for Traction Electric Machine," 2024 IEEE Conference on Control Technology and Applications (CCTA), Newcastle upon Tyne, United Kingdom, 2024, pp. 114-119, </a:t>
            </a:r>
            <a:r>
              <a:rPr lang="en-US" dirty="0" err="1"/>
              <a:t>doi</a:t>
            </a:r>
            <a:r>
              <a:rPr lang="en-US" dirty="0"/>
              <a:t>: 10.1109/CCTA60707.2024.10666631.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3625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2642-DBDC-17B4-C15B-D8602BB6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6" y="387211"/>
            <a:ext cx="5261430" cy="838854"/>
          </a:xfrm>
        </p:spPr>
        <p:txBody>
          <a:bodyPr/>
          <a:lstStyle/>
          <a:p>
            <a:r>
              <a:rPr lang="en-US" dirty="0"/>
              <a:t>System block diagram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32BE5-5047-6AB5-DA4A-15585A6CA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F55CB-95BC-9D8A-511D-7BB75511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5426BB-78D1-F373-4F1E-E8656A7CF032}"/>
              </a:ext>
            </a:extLst>
          </p:cNvPr>
          <p:cNvSpPr/>
          <p:nvPr/>
        </p:nvSpPr>
        <p:spPr>
          <a:xfrm>
            <a:off x="1698170" y="1639275"/>
            <a:ext cx="2075543" cy="107768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Speed Controller</a:t>
            </a:r>
            <a:endParaRPr lang="en-PK" sz="28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C5F65F-A1F6-6B8C-3A17-3C29B8239D94}"/>
              </a:ext>
            </a:extLst>
          </p:cNvPr>
          <p:cNvSpPr/>
          <p:nvPr/>
        </p:nvSpPr>
        <p:spPr>
          <a:xfrm>
            <a:off x="4633684" y="1639275"/>
            <a:ext cx="2075543" cy="1077686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Inverse Clark and inverse Park transformation</a:t>
            </a:r>
            <a:endParaRPr lang="en-PK" sz="2000" b="1" dirty="0">
              <a:solidFill>
                <a:schemeClr val="tx1"/>
              </a:solidFill>
            </a:endParaRPr>
          </a:p>
        </p:txBody>
      </p:sp>
      <p:sp>
        <p:nvSpPr>
          <p:cNvPr id="10" name="Flowchart: Summing Junction 9">
            <a:extLst>
              <a:ext uri="{FF2B5EF4-FFF2-40B4-BE49-F238E27FC236}">
                <a16:creationId xmlns:a16="http://schemas.microsoft.com/office/drawing/2014/main" id="{1C190018-E25F-B0A0-0EDE-0B971B09F290}"/>
              </a:ext>
            </a:extLst>
          </p:cNvPr>
          <p:cNvSpPr/>
          <p:nvPr/>
        </p:nvSpPr>
        <p:spPr>
          <a:xfrm>
            <a:off x="507999" y="1758691"/>
            <a:ext cx="812800" cy="838854"/>
          </a:xfrm>
          <a:prstGeom prst="flowChartSummingJunction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DB991D-0563-875B-E804-E8C9A9265E1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773713" y="2178118"/>
            <a:ext cx="8599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2C1F94-7755-4EC9-F956-0B0E8587CC25}"/>
                  </a:ext>
                </a:extLst>
              </p:cNvPr>
              <p:cNvSpPr txBox="1"/>
              <p:nvPr/>
            </p:nvSpPr>
            <p:spPr>
              <a:xfrm>
                <a:off x="4112983" y="1795620"/>
                <a:ext cx="24224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2C1F94-7755-4EC9-F956-0B0E8587C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983" y="1795620"/>
                <a:ext cx="242246" cy="298415"/>
              </a:xfrm>
              <a:prstGeom prst="rect">
                <a:avLst/>
              </a:prstGeom>
              <a:blipFill>
                <a:blip r:embed="rId2"/>
                <a:stretch>
                  <a:fillRect l="-25641" r="-10256" b="-20408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DC9B5C-D281-F71B-22AB-28C7A34C4DED}"/>
              </a:ext>
            </a:extLst>
          </p:cNvPr>
          <p:cNvCxnSpPr/>
          <p:nvPr/>
        </p:nvCxnSpPr>
        <p:spPr>
          <a:xfrm flipV="1">
            <a:off x="5050970" y="2716961"/>
            <a:ext cx="0" cy="4066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1CBD6-20C5-EF19-A5A1-BCDC47B1C2EC}"/>
                  </a:ext>
                </a:extLst>
              </p:cNvPr>
              <p:cNvSpPr txBox="1"/>
              <p:nvPr/>
            </p:nvSpPr>
            <p:spPr>
              <a:xfrm>
                <a:off x="4372451" y="2801044"/>
                <a:ext cx="678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51CBD6-20C5-EF19-A5A1-BCDC47B1C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51" y="2801044"/>
                <a:ext cx="678519" cy="276999"/>
              </a:xfrm>
              <a:prstGeom prst="rect">
                <a:avLst/>
              </a:prstGeom>
              <a:blipFill>
                <a:blip r:embed="rId3"/>
                <a:stretch>
                  <a:fillRect l="-8036" r="-8036" b="-1739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4D45F6-DAAE-2D2E-8703-82A86D7A65A6}"/>
              </a:ext>
            </a:extLst>
          </p:cNvPr>
          <p:cNvSpPr/>
          <p:nvPr/>
        </p:nvSpPr>
        <p:spPr>
          <a:xfrm>
            <a:off x="7463969" y="1639275"/>
            <a:ext cx="2075543" cy="10776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Hysteresis Current Controller</a:t>
            </a:r>
            <a:endParaRPr lang="en-PK" sz="2400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81DD9A-B9A1-AEC5-B29B-B0050A792050}"/>
              </a:ext>
            </a:extLst>
          </p:cNvPr>
          <p:cNvCxnSpPr>
            <a:stCxn id="7" idx="3"/>
            <a:endCxn id="18" idx="1"/>
          </p:cNvCxnSpPr>
          <p:nvPr/>
        </p:nvCxnSpPr>
        <p:spPr>
          <a:xfrm>
            <a:off x="6709227" y="2178118"/>
            <a:ext cx="754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7140C6-3530-CCB6-7555-6469990CD2E2}"/>
                  </a:ext>
                </a:extLst>
              </p:cNvPr>
              <p:cNvSpPr txBox="1"/>
              <p:nvPr/>
            </p:nvSpPr>
            <p:spPr>
              <a:xfrm>
                <a:off x="6869968" y="1770196"/>
                <a:ext cx="433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𝑎𝑏𝑐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7140C6-3530-CCB6-7555-6469990CD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968" y="1770196"/>
                <a:ext cx="433260" cy="276999"/>
              </a:xfrm>
              <a:prstGeom prst="rect">
                <a:avLst/>
              </a:prstGeom>
              <a:blipFill>
                <a:blip r:embed="rId4"/>
                <a:stretch>
                  <a:fillRect l="-12676" r="-5634" b="-1739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0850CD-A58F-0D1E-5CA6-BE46506CA2C2}"/>
              </a:ext>
            </a:extLst>
          </p:cNvPr>
          <p:cNvCxnSpPr>
            <a:endCxn id="10" idx="0"/>
          </p:cNvCxnSpPr>
          <p:nvPr/>
        </p:nvCxnSpPr>
        <p:spPr>
          <a:xfrm>
            <a:off x="914399" y="1226065"/>
            <a:ext cx="0" cy="532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F3FC9E-75C1-0894-849C-EAC3EF615D98}"/>
                  </a:ext>
                </a:extLst>
              </p:cNvPr>
              <p:cNvSpPr txBox="1"/>
              <p:nvPr/>
            </p:nvSpPr>
            <p:spPr>
              <a:xfrm>
                <a:off x="413656" y="1226065"/>
                <a:ext cx="51578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F3FC9E-75C1-0894-849C-EAC3EF615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56" y="1226065"/>
                <a:ext cx="515782" cy="299249"/>
              </a:xfrm>
              <a:prstGeom prst="rect">
                <a:avLst/>
              </a:prstGeom>
              <a:blipFill>
                <a:blip r:embed="rId5"/>
                <a:stretch>
                  <a:fillRect l="-5952" r="-9524" b="-2857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80FDC8-4E58-58A6-A287-312B20065573}"/>
              </a:ext>
            </a:extLst>
          </p:cNvPr>
          <p:cNvCxnSpPr>
            <a:stCxn id="10" idx="6"/>
            <a:endCxn id="6" idx="1"/>
          </p:cNvCxnSpPr>
          <p:nvPr/>
        </p:nvCxnSpPr>
        <p:spPr>
          <a:xfrm>
            <a:off x="1320799" y="2178118"/>
            <a:ext cx="3773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A4AE871-52EF-ADF8-AA89-F455D1D0B952}"/>
              </a:ext>
            </a:extLst>
          </p:cNvPr>
          <p:cNvSpPr/>
          <p:nvPr/>
        </p:nvSpPr>
        <p:spPr>
          <a:xfrm>
            <a:off x="10116458" y="1637909"/>
            <a:ext cx="1567544" cy="107768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Inverter</a:t>
            </a:r>
            <a:endParaRPr lang="en-PK" sz="2800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46D9B0-5B2D-95CC-80AE-BBD0FAFE7D38}"/>
              </a:ext>
            </a:extLst>
          </p:cNvPr>
          <p:cNvSpPr/>
          <p:nvPr/>
        </p:nvSpPr>
        <p:spPr>
          <a:xfrm>
            <a:off x="10196286" y="3870263"/>
            <a:ext cx="1407884" cy="1335314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EM</a:t>
            </a:r>
            <a:endParaRPr lang="en-PK" sz="4400" b="1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0E3C05-86EC-9363-67AE-F1A6F7C9DDD2}"/>
              </a:ext>
            </a:extLst>
          </p:cNvPr>
          <p:cNvSpPr/>
          <p:nvPr/>
        </p:nvSpPr>
        <p:spPr>
          <a:xfrm>
            <a:off x="10116458" y="572714"/>
            <a:ext cx="1567544" cy="5342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Battery</a:t>
            </a:r>
            <a:endParaRPr lang="en-PK" b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5DE6BF-29C3-4EF1-081B-A85A11EAAB8E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>
            <a:off x="10900230" y="1107006"/>
            <a:ext cx="0" cy="530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CDBEC6-E9D8-B41E-3C85-EA7B8F86110D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flipH="1">
            <a:off x="10900228" y="2715595"/>
            <a:ext cx="2" cy="1154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7ED6AE-00C9-B87A-859E-294C2E8EBC42}"/>
              </a:ext>
            </a:extLst>
          </p:cNvPr>
          <p:cNvCxnSpPr>
            <a:stCxn id="18" idx="3"/>
            <a:endCxn id="27" idx="1"/>
          </p:cNvCxnSpPr>
          <p:nvPr/>
        </p:nvCxnSpPr>
        <p:spPr>
          <a:xfrm flipV="1">
            <a:off x="9539512" y="2176752"/>
            <a:ext cx="576946" cy="1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8A19F7D-039D-C7D6-2D49-1D1D418D9A28}"/>
              </a:ext>
            </a:extLst>
          </p:cNvPr>
          <p:cNvSpPr txBox="1"/>
          <p:nvPr/>
        </p:nvSpPr>
        <p:spPr>
          <a:xfrm>
            <a:off x="9475164" y="179562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564231-B434-89C6-EBD9-173D68B8D530}"/>
                  </a:ext>
                </a:extLst>
              </p:cNvPr>
              <p:cNvSpPr txBox="1"/>
              <p:nvPr/>
            </p:nvSpPr>
            <p:spPr>
              <a:xfrm>
                <a:off x="11012512" y="1189661"/>
                <a:ext cx="373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564231-B434-89C6-EBD9-173D68B8D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512" y="1189661"/>
                <a:ext cx="373757" cy="276999"/>
              </a:xfrm>
              <a:prstGeom prst="rect">
                <a:avLst/>
              </a:prstGeom>
              <a:blipFill>
                <a:blip r:embed="rId6"/>
                <a:stretch>
                  <a:fillRect l="-14754" r="-6557" b="-1521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87BB53-CE04-2294-FD5B-3C71567DFD2A}"/>
              </a:ext>
            </a:extLst>
          </p:cNvPr>
          <p:cNvCxnSpPr>
            <a:stCxn id="28" idx="4"/>
            <a:endCxn id="10" idx="4"/>
          </p:cNvCxnSpPr>
          <p:nvPr/>
        </p:nvCxnSpPr>
        <p:spPr>
          <a:xfrm rot="5400000" flipH="1">
            <a:off x="4603298" y="-1091353"/>
            <a:ext cx="2608032" cy="9985829"/>
          </a:xfrm>
          <a:prstGeom prst="bentConnector3">
            <a:avLst>
              <a:gd name="adj1" fmla="val -876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24C520-A562-8576-D9EC-5FD17CE1EEEA}"/>
                  </a:ext>
                </a:extLst>
              </p:cNvPr>
              <p:cNvSpPr txBox="1"/>
              <p:nvPr/>
            </p:nvSpPr>
            <p:spPr>
              <a:xfrm>
                <a:off x="427406" y="2715595"/>
                <a:ext cx="49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B24C520-A562-8576-D9EC-5FD17CE1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06" y="2715595"/>
                <a:ext cx="498150" cy="276999"/>
              </a:xfrm>
              <a:prstGeom prst="rect">
                <a:avLst/>
              </a:prstGeom>
              <a:blipFill>
                <a:blip r:embed="rId7"/>
                <a:stretch>
                  <a:fillRect l="-6098" r="-3659" b="-13043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C8EDE44-41C7-8801-79B7-F4926110F08B}"/>
              </a:ext>
            </a:extLst>
          </p:cNvPr>
          <p:cNvCxnSpPr>
            <a:stCxn id="28" idx="2"/>
            <a:endCxn id="18" idx="2"/>
          </p:cNvCxnSpPr>
          <p:nvPr/>
        </p:nvCxnSpPr>
        <p:spPr>
          <a:xfrm rot="10800000">
            <a:off x="8501742" y="2716962"/>
            <a:ext cx="1694545" cy="182095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37E2AF-58BA-E679-1383-419B3D147F4E}"/>
                  </a:ext>
                </a:extLst>
              </p:cNvPr>
              <p:cNvSpPr txBox="1"/>
              <p:nvPr/>
            </p:nvSpPr>
            <p:spPr>
              <a:xfrm>
                <a:off x="8567078" y="2875143"/>
                <a:ext cx="433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𝑎𝑏𝑐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37E2AF-58BA-E679-1383-419B3D147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78" y="2875143"/>
                <a:ext cx="433259" cy="276999"/>
              </a:xfrm>
              <a:prstGeom prst="rect">
                <a:avLst/>
              </a:prstGeom>
              <a:blipFill>
                <a:blip r:embed="rId8"/>
                <a:stretch>
                  <a:fillRect l="-12676" r="-5634" b="-17778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E63C0FF-2393-89B9-C7D2-BF2DFACCD6B0}"/>
              </a:ext>
            </a:extLst>
          </p:cNvPr>
          <p:cNvSpPr/>
          <p:nvPr/>
        </p:nvSpPr>
        <p:spPr>
          <a:xfrm>
            <a:off x="5832196" y="4163137"/>
            <a:ext cx="2075543" cy="74332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Clark Park transformation</a:t>
            </a:r>
            <a:endParaRPr lang="en-PK" sz="2000" b="1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CF3642-F056-B644-336A-FD04053B92FD}"/>
              </a:ext>
            </a:extLst>
          </p:cNvPr>
          <p:cNvCxnSpPr>
            <a:stCxn id="28" idx="2"/>
            <a:endCxn id="46" idx="3"/>
          </p:cNvCxnSpPr>
          <p:nvPr/>
        </p:nvCxnSpPr>
        <p:spPr>
          <a:xfrm flipH="1" flipV="1">
            <a:off x="7907739" y="4534801"/>
            <a:ext cx="2288547" cy="3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1E2B7C6-55B4-1161-7DAE-564FC14108FE}"/>
              </a:ext>
            </a:extLst>
          </p:cNvPr>
          <p:cNvSpPr/>
          <p:nvPr/>
        </p:nvSpPr>
        <p:spPr>
          <a:xfrm>
            <a:off x="3069039" y="4163417"/>
            <a:ext cx="2075543" cy="743327"/>
          </a:xfrm>
          <a:prstGeom prst="roundRect">
            <a:avLst/>
          </a:prstGeom>
          <a:solidFill>
            <a:srgbClr val="DCEC0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Torque Observer</a:t>
            </a:r>
            <a:endParaRPr lang="en-PK" sz="2400" b="1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2E07A0A-AD3E-1423-D3DA-64A368AA9D60}"/>
              </a:ext>
            </a:extLst>
          </p:cNvPr>
          <p:cNvCxnSpPr>
            <a:stCxn id="46" idx="1"/>
            <a:endCxn id="51" idx="3"/>
          </p:cNvCxnSpPr>
          <p:nvPr/>
        </p:nvCxnSpPr>
        <p:spPr>
          <a:xfrm flipH="1">
            <a:off x="5144582" y="4534801"/>
            <a:ext cx="687614" cy="2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DE0150-5233-FF1A-9037-678DDED8AAB3}"/>
              </a:ext>
            </a:extLst>
          </p:cNvPr>
          <p:cNvCxnSpPr>
            <a:endCxn id="51" idx="2"/>
          </p:cNvCxnSpPr>
          <p:nvPr/>
        </p:nvCxnSpPr>
        <p:spPr>
          <a:xfrm flipV="1">
            <a:off x="4106810" y="4906744"/>
            <a:ext cx="1" cy="521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9A494FD-C0DE-DFF2-2469-87AEBC9A7B22}"/>
                  </a:ext>
                </a:extLst>
              </p:cNvPr>
              <p:cNvSpPr txBox="1"/>
              <p:nvPr/>
            </p:nvSpPr>
            <p:spPr>
              <a:xfrm>
                <a:off x="4135534" y="4972387"/>
                <a:ext cx="498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9A494FD-C0DE-DFF2-2469-87AEBC9A7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534" y="4972387"/>
                <a:ext cx="498150" cy="276999"/>
              </a:xfrm>
              <a:prstGeom prst="rect">
                <a:avLst/>
              </a:prstGeom>
              <a:blipFill>
                <a:blip r:embed="rId9"/>
                <a:stretch>
                  <a:fillRect l="-6098" r="-3659" b="-1555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50AF0E-28A9-F489-0085-F509CDC91837}"/>
                  </a:ext>
                </a:extLst>
              </p:cNvPr>
              <p:cNvSpPr txBox="1"/>
              <p:nvPr/>
            </p:nvSpPr>
            <p:spPr>
              <a:xfrm>
                <a:off x="5269978" y="4124153"/>
                <a:ext cx="34964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50AF0E-28A9-F489-0085-F509CDC91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978" y="4124153"/>
                <a:ext cx="349648" cy="298415"/>
              </a:xfrm>
              <a:prstGeom prst="rect">
                <a:avLst/>
              </a:prstGeom>
              <a:blipFill>
                <a:blip r:embed="rId10"/>
                <a:stretch>
                  <a:fillRect l="-15517" r="-10345" b="-27083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EA7D01-F6B4-2D52-8FA4-29EC5AA4ECB8}"/>
              </a:ext>
            </a:extLst>
          </p:cNvPr>
          <p:cNvCxnSpPr>
            <a:stCxn id="51" idx="1"/>
            <a:endCxn id="6" idx="2"/>
          </p:cNvCxnSpPr>
          <p:nvPr/>
        </p:nvCxnSpPr>
        <p:spPr>
          <a:xfrm rot="10800000">
            <a:off x="2735943" y="2716961"/>
            <a:ext cx="333097" cy="181812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281694B-3E42-26B8-AEC7-D223EE7E0E0A}"/>
                  </a:ext>
                </a:extLst>
              </p:cNvPr>
              <p:cNvSpPr txBox="1"/>
              <p:nvPr/>
            </p:nvSpPr>
            <p:spPr>
              <a:xfrm>
                <a:off x="2795296" y="2795585"/>
                <a:ext cx="271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281694B-3E42-26B8-AEC7-D223EE7E0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296" y="2795585"/>
                <a:ext cx="271356" cy="276999"/>
              </a:xfrm>
              <a:prstGeom prst="rect">
                <a:avLst/>
              </a:prstGeom>
              <a:blipFill>
                <a:blip r:embed="rId11"/>
                <a:stretch>
                  <a:fillRect l="-22727" r="-6818" b="-1555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77C094-1BB4-7F54-6BC2-3A3CBAF1ACEF}"/>
                  </a:ext>
                </a:extLst>
              </p:cNvPr>
              <p:cNvSpPr txBox="1"/>
              <p:nvPr/>
            </p:nvSpPr>
            <p:spPr>
              <a:xfrm>
                <a:off x="1135296" y="981770"/>
                <a:ext cx="4570675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sgn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77C094-1BB4-7F54-6BC2-3A3CBAF1A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96" y="981770"/>
                <a:ext cx="4570675" cy="5672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BA7C79-364F-BA2A-52BC-EE9D335E6D1A}"/>
                  </a:ext>
                </a:extLst>
              </p:cNvPr>
              <p:cNvSpPr txBox="1"/>
              <p:nvPr/>
            </p:nvSpPr>
            <p:spPr>
              <a:xfrm>
                <a:off x="1410932" y="1901119"/>
                <a:ext cx="171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BA7C79-364F-BA2A-52BC-EE9D335E6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932" y="1901119"/>
                <a:ext cx="171778" cy="276999"/>
              </a:xfrm>
              <a:prstGeom prst="rect">
                <a:avLst/>
              </a:prstGeom>
              <a:blipFill>
                <a:blip r:embed="rId13"/>
                <a:stretch>
                  <a:fillRect l="-20690" r="-13793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12C0926-A734-34E9-24D5-81FA193DBCB7}"/>
              </a:ext>
            </a:extLst>
          </p:cNvPr>
          <p:cNvCxnSpPr>
            <a:cxnSpLocks/>
          </p:cNvCxnSpPr>
          <p:nvPr/>
        </p:nvCxnSpPr>
        <p:spPr>
          <a:xfrm flipV="1">
            <a:off x="5656941" y="2716961"/>
            <a:ext cx="1" cy="355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6BAD1B-D905-00ED-154A-E06034161611}"/>
                  </a:ext>
                </a:extLst>
              </p:cNvPr>
              <p:cNvSpPr txBox="1"/>
              <p:nvPr/>
            </p:nvSpPr>
            <p:spPr>
              <a:xfrm>
                <a:off x="5726392" y="2775210"/>
                <a:ext cx="273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6BAD1B-D905-00ED-154A-E0603416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92" y="2775210"/>
                <a:ext cx="273858" cy="276999"/>
              </a:xfrm>
              <a:prstGeom prst="rect">
                <a:avLst/>
              </a:prstGeom>
              <a:blipFill>
                <a:blip r:embed="rId14"/>
                <a:stretch>
                  <a:fillRect l="-20000" r="-2222" b="-1087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4988D7-639C-3EB6-0B52-5779DD3C6800}"/>
              </a:ext>
            </a:extLst>
          </p:cNvPr>
          <p:cNvCxnSpPr/>
          <p:nvPr/>
        </p:nvCxnSpPr>
        <p:spPr>
          <a:xfrm>
            <a:off x="6709227" y="3626021"/>
            <a:ext cx="0" cy="537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9EC226-1A8E-4928-0BA5-D977D0F192A2}"/>
                  </a:ext>
                </a:extLst>
              </p:cNvPr>
              <p:cNvSpPr txBox="1"/>
              <p:nvPr/>
            </p:nvSpPr>
            <p:spPr>
              <a:xfrm>
                <a:off x="6748974" y="3725523"/>
                <a:ext cx="273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9EC226-1A8E-4928-0BA5-D977D0F19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74" y="3725523"/>
                <a:ext cx="273858" cy="276999"/>
              </a:xfrm>
              <a:prstGeom prst="rect">
                <a:avLst/>
              </a:prstGeom>
              <a:blipFill>
                <a:blip r:embed="rId15"/>
                <a:stretch>
                  <a:fillRect l="-20000" r="-2222" b="-1087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80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A21C-26BF-99EE-4774-32499FDF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Torque observer – Dynamics based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685C8-BC18-B83B-3991-B03B80879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76" y="3193683"/>
            <a:ext cx="5150360" cy="24396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dynamics-based torque observer has extensive computational requirements </a:t>
            </a:r>
          </a:p>
          <a:p>
            <a:r>
              <a:rPr lang="en-US" dirty="0"/>
              <a:t>Difficult to implement on hardware</a:t>
            </a:r>
          </a:p>
          <a:p>
            <a:r>
              <a:rPr lang="en-US" dirty="0"/>
              <a:t>The estimation of load torque will be highly accurate 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BCBF5-0CEF-67B6-65F0-AFF7D326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157CE-9589-D0BB-81AB-F252CE25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06368-16FF-64B4-9EBE-1C61C5066D7F}"/>
                  </a:ext>
                </a:extLst>
              </p:cNvPr>
              <p:cNvSpPr txBox="1"/>
              <p:nvPr/>
            </p:nvSpPr>
            <p:spPr>
              <a:xfrm>
                <a:off x="495697" y="1716966"/>
                <a:ext cx="7064755" cy="984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PK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den>
                                      </m:f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𝑎𝑐𝑡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06368-16FF-64B4-9EBE-1C61C5066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97" y="1716966"/>
                <a:ext cx="7064755" cy="984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power line&#10;&#10;AI-generated content may be incorrect.">
            <a:extLst>
              <a:ext uri="{FF2B5EF4-FFF2-40B4-BE49-F238E27FC236}">
                <a16:creationId xmlns:a16="http://schemas.microsoft.com/office/drawing/2014/main" id="{99116BAC-1062-F929-5DC5-5C77CBC01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36" y="2743667"/>
            <a:ext cx="6166559" cy="312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77B3-36A8-04E2-35BF-E6E26F14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90" y="449214"/>
            <a:ext cx="12051322" cy="89153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Physics Constraint Neural Network (PCNN) Torque Observer 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B428AE-E8A6-4483-FC50-C59154D889A5}"/>
                  </a:ext>
                </a:extLst>
              </p:cNvPr>
              <p:cNvSpPr txBox="1"/>
              <p:nvPr/>
            </p:nvSpPr>
            <p:spPr>
              <a:xfrm>
                <a:off x="3221936" y="1347722"/>
                <a:ext cx="36997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PK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B428AE-E8A6-4483-FC50-C59154D88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936" y="1347722"/>
                <a:ext cx="3699795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44E488-D20D-AD86-CADF-2F52C02E7574}"/>
              </a:ext>
            </a:extLst>
          </p:cNvPr>
          <p:cNvSpPr txBox="1"/>
          <p:nvPr/>
        </p:nvSpPr>
        <p:spPr>
          <a:xfrm>
            <a:off x="807492" y="1467499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Dynamics</a:t>
            </a:r>
            <a:endParaRPr lang="en-PK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AD8D0-CB6C-9706-5231-A084C012A9C6}"/>
              </a:ext>
            </a:extLst>
          </p:cNvPr>
          <p:cNvSpPr/>
          <p:nvPr/>
        </p:nvSpPr>
        <p:spPr>
          <a:xfrm>
            <a:off x="9007522" y="1467499"/>
            <a:ext cx="328653" cy="21902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10B022-BC2C-7555-2375-E81ABF7BAC90}"/>
              </a:ext>
            </a:extLst>
          </p:cNvPr>
          <p:cNvSpPr/>
          <p:nvPr/>
        </p:nvSpPr>
        <p:spPr>
          <a:xfrm>
            <a:off x="9007522" y="1772299"/>
            <a:ext cx="328653" cy="219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F0766-5947-0A2B-9BB7-06F015091E94}"/>
              </a:ext>
            </a:extLst>
          </p:cNvPr>
          <p:cNvSpPr/>
          <p:nvPr/>
        </p:nvSpPr>
        <p:spPr>
          <a:xfrm>
            <a:off x="9007522" y="2078875"/>
            <a:ext cx="328653" cy="2190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E101E9-BB44-3EAA-46A3-3C8D4101441D}"/>
              </a:ext>
            </a:extLst>
          </p:cNvPr>
          <p:cNvSpPr/>
          <p:nvPr/>
        </p:nvSpPr>
        <p:spPr>
          <a:xfrm>
            <a:off x="9007522" y="2385451"/>
            <a:ext cx="328653" cy="21902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88FA4E-AEE7-30DB-795D-30A2BF8EC646}"/>
              </a:ext>
            </a:extLst>
          </p:cNvPr>
          <p:cNvSpPr txBox="1"/>
          <p:nvPr/>
        </p:nvSpPr>
        <p:spPr>
          <a:xfrm>
            <a:off x="9336175" y="1402967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Unknown</a:t>
            </a:r>
            <a:endParaRPr lang="en-P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8E708-E5C1-AE6F-D1D1-79EB4FBDAE59}"/>
              </a:ext>
            </a:extLst>
          </p:cNvPr>
          <p:cNvSpPr txBox="1"/>
          <p:nvPr/>
        </p:nvSpPr>
        <p:spPr>
          <a:xfrm>
            <a:off x="9336175" y="1694444"/>
            <a:ext cx="182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Feedback states</a:t>
            </a:r>
            <a:endParaRPr lang="en-P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5E96D6-0837-08A2-092B-85914732529D}"/>
              </a:ext>
            </a:extLst>
          </p:cNvPr>
          <p:cNvSpPr txBox="1"/>
          <p:nvPr/>
        </p:nvSpPr>
        <p:spPr>
          <a:xfrm>
            <a:off x="9336175" y="1991320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Constant</a:t>
            </a:r>
            <a:endParaRPr lang="en-P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C7EE6B-1569-5ED2-B1FD-E2F9C7D9D825}"/>
              </a:ext>
            </a:extLst>
          </p:cNvPr>
          <p:cNvSpPr txBox="1"/>
          <p:nvPr/>
        </p:nvSpPr>
        <p:spPr>
          <a:xfrm>
            <a:off x="9352846" y="2316899"/>
            <a:ext cx="125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Computed</a:t>
            </a:r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BEFC864-0813-64C8-53D4-C41E6AD77BA0}"/>
                  </a:ext>
                </a:extLst>
              </p:cNvPr>
              <p:cNvSpPr/>
              <p:nvPr/>
            </p:nvSpPr>
            <p:spPr>
              <a:xfrm>
                <a:off x="7356144" y="3474522"/>
                <a:ext cx="1282889" cy="1146412"/>
              </a:xfrm>
              <a:prstGeom prst="roundRect">
                <a:avLst/>
              </a:prstGeom>
              <a:noFill/>
              <a:ln w="57150">
                <a:solidFill>
                  <a:srgbClr val="00649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PK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BEFC864-0813-64C8-53D4-C41E6AD77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144" y="3474522"/>
                <a:ext cx="1282889" cy="114641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006496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C90E11-2269-931A-52E2-A7B10AECB6D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80029" y="4047728"/>
            <a:ext cx="1176115" cy="0"/>
          </a:xfrm>
          <a:prstGeom prst="straightConnector1">
            <a:avLst/>
          </a:prstGeom>
          <a:ln w="76200">
            <a:solidFill>
              <a:srgbClr val="0064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53A473-7926-4C6B-79B0-9222C1D74776}"/>
                  </a:ext>
                </a:extLst>
              </p:cNvPr>
              <p:cNvSpPr txBox="1"/>
              <p:nvPr/>
            </p:nvSpPr>
            <p:spPr>
              <a:xfrm>
                <a:off x="6433150" y="3341985"/>
                <a:ext cx="51520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PK" sz="40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53A473-7926-4C6B-79B0-9222C1D74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50" y="3341985"/>
                <a:ext cx="51520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6E233A-A7E6-E3F1-3BBF-16DABC4D7047}"/>
                  </a:ext>
                </a:extLst>
              </p:cNvPr>
              <p:cNvSpPr txBox="1"/>
              <p:nvPr/>
            </p:nvSpPr>
            <p:spPr>
              <a:xfrm>
                <a:off x="8762927" y="3176693"/>
                <a:ext cx="747214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PK" sz="11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6E233A-A7E6-E3F1-3BBF-16DABC4D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927" y="3176693"/>
                <a:ext cx="747214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23E6A7-8D8A-F4B4-1F45-85DE12F5B2C9}"/>
              </a:ext>
            </a:extLst>
          </p:cNvPr>
          <p:cNvCxnSpPr>
            <a:cxnSpLocks/>
          </p:cNvCxnSpPr>
          <p:nvPr/>
        </p:nvCxnSpPr>
        <p:spPr>
          <a:xfrm>
            <a:off x="8639033" y="4047728"/>
            <a:ext cx="1176115" cy="0"/>
          </a:xfrm>
          <a:prstGeom prst="straightConnector1">
            <a:avLst/>
          </a:prstGeom>
          <a:ln w="76200">
            <a:solidFill>
              <a:srgbClr val="0064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52E5C00-C832-4691-0038-19556ADDB24C}"/>
              </a:ext>
            </a:extLst>
          </p:cNvPr>
          <p:cNvSpPr/>
          <p:nvPr/>
        </p:nvSpPr>
        <p:spPr>
          <a:xfrm>
            <a:off x="9815148" y="3695927"/>
            <a:ext cx="898344" cy="793547"/>
          </a:xfrm>
          <a:prstGeom prst="ellipse">
            <a:avLst/>
          </a:prstGeom>
          <a:noFill/>
          <a:ln w="57150">
            <a:solidFill>
              <a:srgbClr val="0064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sz="3200" i="1">
              <a:solidFill>
                <a:schemeClr val="tx2">
                  <a:lumMod val="50000"/>
                  <a:lumOff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6019CA2C-6542-CB97-AAE7-33BAADABA0A3}"/>
              </a:ext>
            </a:extLst>
          </p:cNvPr>
          <p:cNvSpPr/>
          <p:nvPr/>
        </p:nvSpPr>
        <p:spPr>
          <a:xfrm rot="5400000">
            <a:off x="4430399" y="1709839"/>
            <a:ext cx="641445" cy="117611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4C710F-D6EF-FD09-7DC9-FCE3D66E2858}"/>
                  </a:ext>
                </a:extLst>
              </p:cNvPr>
              <p:cNvSpPr txBox="1"/>
              <p:nvPr/>
            </p:nvSpPr>
            <p:spPr>
              <a:xfrm>
                <a:off x="4425287" y="2618619"/>
                <a:ext cx="7472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PK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4C710F-D6EF-FD09-7DC9-FCE3D66E2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287" y="2618619"/>
                <a:ext cx="74721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1D2BFF-8291-831C-6E62-EC139B70C277}"/>
              </a:ext>
            </a:extLst>
          </p:cNvPr>
          <p:cNvCxnSpPr>
            <a:stCxn id="30" idx="1"/>
            <a:endCxn id="30" idx="5"/>
          </p:cNvCxnSpPr>
          <p:nvPr/>
        </p:nvCxnSpPr>
        <p:spPr>
          <a:xfrm>
            <a:off x="9946707" y="3812139"/>
            <a:ext cx="635226" cy="561123"/>
          </a:xfrm>
          <a:prstGeom prst="line">
            <a:avLst/>
          </a:prstGeom>
          <a:noFill/>
          <a:ln w="57150">
            <a:solidFill>
              <a:srgbClr val="0064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B4753D-9A02-D5AC-AF42-B139B0BF6975}"/>
              </a:ext>
            </a:extLst>
          </p:cNvPr>
          <p:cNvCxnSpPr>
            <a:stCxn id="30" idx="7"/>
            <a:endCxn id="30" idx="3"/>
          </p:cNvCxnSpPr>
          <p:nvPr/>
        </p:nvCxnSpPr>
        <p:spPr>
          <a:xfrm flipH="1">
            <a:off x="9946707" y="3812139"/>
            <a:ext cx="635226" cy="561123"/>
          </a:xfrm>
          <a:prstGeom prst="line">
            <a:avLst/>
          </a:prstGeom>
          <a:noFill/>
          <a:ln w="57150">
            <a:solidFill>
              <a:srgbClr val="0064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F03FDA-5B8C-3AFF-AA0C-81138F678DEA}"/>
              </a:ext>
            </a:extLst>
          </p:cNvPr>
          <p:cNvCxnSpPr>
            <a:cxnSpLocks/>
          </p:cNvCxnSpPr>
          <p:nvPr/>
        </p:nvCxnSpPr>
        <p:spPr>
          <a:xfrm flipV="1">
            <a:off x="10278972" y="4504836"/>
            <a:ext cx="0" cy="885960"/>
          </a:xfrm>
          <a:prstGeom prst="straightConnector1">
            <a:avLst/>
          </a:prstGeom>
          <a:ln w="76200">
            <a:solidFill>
              <a:srgbClr val="0064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358AC6-C1CE-031E-4361-221E1F306A7D}"/>
                  </a:ext>
                </a:extLst>
              </p:cNvPr>
              <p:cNvSpPr txBox="1"/>
              <p:nvPr/>
            </p:nvSpPr>
            <p:spPr>
              <a:xfrm>
                <a:off x="10549019" y="4470859"/>
                <a:ext cx="1211238" cy="1329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PK" sz="2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358AC6-C1CE-031E-4361-221E1F306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019" y="4470859"/>
                <a:ext cx="1211238" cy="1329851"/>
              </a:xfrm>
              <a:prstGeom prst="rect">
                <a:avLst/>
              </a:prstGeom>
              <a:blipFill>
                <a:blip r:embed="rId7"/>
                <a:stretch>
                  <a:fillRect r="-7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26BBA3-DCF3-D88B-1DC0-E956614E4747}"/>
              </a:ext>
            </a:extLst>
          </p:cNvPr>
          <p:cNvCxnSpPr>
            <a:cxnSpLocks/>
          </p:cNvCxnSpPr>
          <p:nvPr/>
        </p:nvCxnSpPr>
        <p:spPr>
          <a:xfrm>
            <a:off x="10713492" y="4092700"/>
            <a:ext cx="1176115" cy="0"/>
          </a:xfrm>
          <a:prstGeom prst="straightConnector1">
            <a:avLst/>
          </a:prstGeom>
          <a:ln w="76200">
            <a:solidFill>
              <a:srgbClr val="00649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E0C31E-1B7D-34CA-331F-7B27E0DA6E44}"/>
                  </a:ext>
                </a:extLst>
              </p:cNvPr>
              <p:cNvSpPr txBox="1"/>
              <p:nvPr/>
            </p:nvSpPr>
            <p:spPr>
              <a:xfrm>
                <a:off x="10880170" y="3481928"/>
                <a:ext cx="747215" cy="598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PK" sz="2400" i="1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E0C31E-1B7D-34CA-331F-7B27E0DA6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170" y="3481928"/>
                <a:ext cx="747215" cy="5981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313410-5046-4B4A-2952-E6116138B649}"/>
                  </a:ext>
                </a:extLst>
              </p:cNvPr>
              <p:cNvSpPr txBox="1"/>
              <p:nvPr/>
            </p:nvSpPr>
            <p:spPr>
              <a:xfrm>
                <a:off x="807492" y="3030742"/>
                <a:ext cx="5584927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Assumption: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sz="2800" b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sz="2800" b="0">
                  <a:solidFill>
                    <a:schemeClr val="tx1"/>
                  </a:solidFill>
                </a:endParaRPr>
              </a:p>
              <a:p>
                <a:r>
                  <a:rPr lang="en-US" sz="2000"/>
                  <a:t>This implies that EM is capable to</a:t>
                </a:r>
              </a:p>
              <a:p>
                <a:r>
                  <a:rPr lang="en-US" sz="2000"/>
                  <a:t> fulfill all torque requests </a:t>
                </a:r>
                <a:endParaRPr lang="en-PK" sz="20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313410-5046-4B4A-2952-E6116138B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92" y="3030742"/>
                <a:ext cx="5584927" cy="1138773"/>
              </a:xfrm>
              <a:prstGeom prst="rect">
                <a:avLst/>
              </a:prstGeom>
              <a:blipFill>
                <a:blip r:embed="rId9"/>
                <a:stretch>
                  <a:fillRect l="-2181" t="-5348" b="-8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F21768-54AB-BB43-20B9-7DF7D4C70F07}"/>
                  </a:ext>
                </a:extLst>
              </p:cNvPr>
              <p:cNvSpPr txBox="1"/>
              <p:nvPr/>
            </p:nvSpPr>
            <p:spPr>
              <a:xfrm>
                <a:off x="1443419" y="5554920"/>
                <a:ext cx="7211718" cy="793551"/>
              </a:xfrm>
              <a:prstGeom prst="rect">
                <a:avLst/>
              </a:prstGeom>
              <a:noFill/>
              <a:ln>
                <a:solidFill>
                  <a:srgbClr val="00649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𝑔𝑒𝑎𝑟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𝑔𝑒𝑎𝑟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PK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F21768-54AB-BB43-20B9-7DF7D4C70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419" y="5554920"/>
                <a:ext cx="7211718" cy="7935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649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1E9C3251-87CA-CF74-C3DB-0B149A0CC566}"/>
              </a:ext>
            </a:extLst>
          </p:cNvPr>
          <p:cNvSpPr txBox="1"/>
          <p:nvPr/>
        </p:nvSpPr>
        <p:spPr>
          <a:xfrm>
            <a:off x="1404353" y="5212921"/>
            <a:ext cx="286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Powertrain level constraint </a:t>
            </a:r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E3CD7-FA82-7143-F9E7-F081558A8F47}"/>
                  </a:ext>
                </a:extLst>
              </p:cNvPr>
              <p:cNvSpPr txBox="1"/>
              <p:nvPr/>
            </p:nvSpPr>
            <p:spPr>
              <a:xfrm>
                <a:off x="1454759" y="4465355"/>
                <a:ext cx="3817134" cy="793551"/>
              </a:xfrm>
              <a:prstGeom prst="rect">
                <a:avLst/>
              </a:prstGeom>
              <a:noFill/>
              <a:ln>
                <a:solidFill>
                  <a:srgbClr val="00649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PK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DE3CD7-FA82-7143-F9E7-F081558A8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59" y="4465355"/>
                <a:ext cx="3817134" cy="7935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649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700C90D-2CDB-9F49-5A93-733AC87637FB}"/>
              </a:ext>
            </a:extLst>
          </p:cNvPr>
          <p:cNvSpPr txBox="1"/>
          <p:nvPr/>
        </p:nvSpPr>
        <p:spPr>
          <a:xfrm>
            <a:off x="1404353" y="4160913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Physics based constraint </a:t>
            </a:r>
            <a:endParaRPr lang="en-P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9548C-D418-A701-3A06-42EBF11AC878}"/>
              </a:ext>
            </a:extLst>
          </p:cNvPr>
          <p:cNvSpPr txBox="1"/>
          <p:nvPr/>
        </p:nvSpPr>
        <p:spPr>
          <a:xfrm>
            <a:off x="5389026" y="4766452"/>
            <a:ext cx="440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(Predicted torque should obey the dynamics)</a:t>
            </a:r>
          </a:p>
        </p:txBody>
      </p:sp>
    </p:spTree>
    <p:extLst>
      <p:ext uri="{BB962C8B-B14F-4D97-AF65-F5344CB8AC3E}">
        <p14:creationId xmlns:p14="http://schemas.microsoft.com/office/powerpoint/2010/main" val="267725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77B3-36A8-04E2-35BF-E6E26F14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29" y="312074"/>
            <a:ext cx="11382714" cy="89153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Physics Constraint Neural Network (PCNN) Torque Observer </a:t>
            </a:r>
            <a:endParaRPr lang="en-PK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C9A7191-9F07-7DD0-AC50-A3AE9BAA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90" y="1958529"/>
            <a:ext cx="3305164" cy="1464223"/>
          </a:xfrm>
          <a:prstGeom prst="rect">
            <a:avLst/>
          </a:prstGeom>
        </p:spPr>
      </p:pic>
      <p:pic>
        <p:nvPicPr>
          <p:cNvPr id="46" name="Picture 45" descr="A diagram of a network&#10;&#10;Description automatically generated">
            <a:extLst>
              <a:ext uri="{FF2B5EF4-FFF2-40B4-BE49-F238E27FC236}">
                <a16:creationId xmlns:a16="http://schemas.microsoft.com/office/drawing/2014/main" id="{BA5E3239-D92E-3D4F-3081-E90F90F4A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997"/>
            <a:ext cx="3467958" cy="17491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0489C0F-6438-64C7-FB0C-8DDC8E75993D}"/>
              </a:ext>
            </a:extLst>
          </p:cNvPr>
          <p:cNvSpPr txBox="1"/>
          <p:nvPr/>
        </p:nvSpPr>
        <p:spPr>
          <a:xfrm>
            <a:off x="1211451" y="1268084"/>
            <a:ext cx="1268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System Dynamics</a:t>
            </a:r>
            <a:endParaRPr lang="en-PK" sz="1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25FE780-9B73-4A46-EDF0-79DC1C4885D5}"/>
              </a:ext>
            </a:extLst>
          </p:cNvPr>
          <p:cNvSpPr/>
          <p:nvPr/>
        </p:nvSpPr>
        <p:spPr>
          <a:xfrm>
            <a:off x="4311743" y="1294089"/>
            <a:ext cx="136478" cy="50598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0008141-2AF1-C95B-BBB9-69E6C2A29A4D}"/>
              </a:ext>
            </a:extLst>
          </p:cNvPr>
          <p:cNvSpPr/>
          <p:nvPr/>
        </p:nvSpPr>
        <p:spPr>
          <a:xfrm>
            <a:off x="3435050" y="2167805"/>
            <a:ext cx="847140" cy="2190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D5184908-C726-5554-E3DA-24CB35FB51B4}"/>
              </a:ext>
            </a:extLst>
          </p:cNvPr>
          <p:cNvSpPr/>
          <p:nvPr/>
        </p:nvSpPr>
        <p:spPr>
          <a:xfrm>
            <a:off x="3458729" y="5002110"/>
            <a:ext cx="847140" cy="2190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2D395C7-1FB6-936F-2C59-F3EC1DA78D6D}"/>
              </a:ext>
            </a:extLst>
          </p:cNvPr>
          <p:cNvSpPr/>
          <p:nvPr/>
        </p:nvSpPr>
        <p:spPr>
          <a:xfrm>
            <a:off x="4529040" y="3313241"/>
            <a:ext cx="1152512" cy="2190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DFB1D7-2E1E-66B2-38E5-7D59A695329E}"/>
                  </a:ext>
                </a:extLst>
              </p:cNvPr>
              <p:cNvSpPr txBox="1"/>
              <p:nvPr/>
            </p:nvSpPr>
            <p:spPr>
              <a:xfrm>
                <a:off x="4441010" y="4775946"/>
                <a:ext cx="7743145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𝑛𝑒𝑡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DFB1D7-2E1E-66B2-38E5-7D59A6953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010" y="4775946"/>
                <a:ext cx="7743145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e 53">
            <a:extLst>
              <a:ext uri="{FF2B5EF4-FFF2-40B4-BE49-F238E27FC236}">
                <a16:creationId xmlns:a16="http://schemas.microsoft.com/office/drawing/2014/main" id="{5728C81B-1A28-40A6-71C3-1A6E3D435C6D}"/>
              </a:ext>
            </a:extLst>
          </p:cNvPr>
          <p:cNvSpPr/>
          <p:nvPr/>
        </p:nvSpPr>
        <p:spPr>
          <a:xfrm rot="5400000">
            <a:off x="5977487" y="4298304"/>
            <a:ext cx="283741" cy="241897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BA05A79F-8F4A-FC49-9C18-1D5B2A18F181}"/>
              </a:ext>
            </a:extLst>
          </p:cNvPr>
          <p:cNvSpPr/>
          <p:nvPr/>
        </p:nvSpPr>
        <p:spPr>
          <a:xfrm rot="5400000">
            <a:off x="9785761" y="3342763"/>
            <a:ext cx="278565" cy="433523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F80A68-6AB8-2642-4CAA-E2EE54292E1D}"/>
              </a:ext>
            </a:extLst>
          </p:cNvPr>
          <p:cNvSpPr txBox="1"/>
          <p:nvPr/>
        </p:nvSpPr>
        <p:spPr>
          <a:xfrm>
            <a:off x="9051010" y="5659396"/>
            <a:ext cx="230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 Based Loss</a:t>
            </a:r>
            <a:endParaRPr lang="en-PK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B13CCD-2E6E-C217-A114-4CD475B8862F}"/>
              </a:ext>
            </a:extLst>
          </p:cNvPr>
          <p:cNvSpPr txBox="1"/>
          <p:nvPr/>
        </p:nvSpPr>
        <p:spPr>
          <a:xfrm>
            <a:off x="5681552" y="5649663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 Loss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BA93A9-F4B3-E425-DE70-9FCACC7672D6}"/>
                  </a:ext>
                </a:extLst>
              </p:cNvPr>
              <p:cNvSpPr txBox="1"/>
              <p:nvPr/>
            </p:nvSpPr>
            <p:spPr>
              <a:xfrm>
                <a:off x="792150" y="1532123"/>
                <a:ext cx="1883657" cy="413703"/>
              </a:xfrm>
              <a:prstGeom prst="rect">
                <a:avLst/>
              </a:prstGeom>
              <a:noFill/>
              <a:ln>
                <a:solidFill>
                  <a:srgbClr val="00649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US" sz="11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1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11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1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1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1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11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PK" sz="11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BA93A9-F4B3-E425-DE70-9FCACC767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50" y="1532123"/>
                <a:ext cx="1883657" cy="4137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496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9EE513-ED03-9F50-FE67-4463392E0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452" y="2293667"/>
            <a:ext cx="6208158" cy="270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4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the loss curves&#10;&#10;Description automatically generated">
            <a:extLst>
              <a:ext uri="{FF2B5EF4-FFF2-40B4-BE49-F238E27FC236}">
                <a16:creationId xmlns:a16="http://schemas.microsoft.com/office/drawing/2014/main" id="{90FC50B4-9FEA-4C45-B958-4BA63D13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02" y="503673"/>
            <a:ext cx="4297071" cy="322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93F1F-4557-5B86-0BA2-FFAAEA3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127" y="777881"/>
            <a:ext cx="10515600" cy="672509"/>
          </a:xfrm>
        </p:spPr>
        <p:txBody>
          <a:bodyPr>
            <a:normAutofit fontScale="90000"/>
          </a:bodyPr>
          <a:lstStyle/>
          <a:p>
            <a:r>
              <a:rPr lang="en-US" dirty="0"/>
              <a:t>PCNN Training</a:t>
            </a:r>
            <a:endParaRPr lang="en-PK" dirty="0"/>
          </a:p>
        </p:txBody>
      </p:sp>
      <p:pic>
        <p:nvPicPr>
          <p:cNvPr id="6" name="Picture 5" descr="A graph showing the performance of a training&#10;&#10;Description automatically generated">
            <a:extLst>
              <a:ext uri="{FF2B5EF4-FFF2-40B4-BE49-F238E27FC236}">
                <a16:creationId xmlns:a16="http://schemas.microsoft.com/office/drawing/2014/main" id="{C3DDCECD-E61C-169C-C292-601EA455D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8" y="1450390"/>
            <a:ext cx="6616853" cy="44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B984-0888-CAC0-C6D3-C947CB73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26" y="984254"/>
            <a:ext cx="10515600" cy="838854"/>
          </a:xfrm>
        </p:spPr>
        <p:txBody>
          <a:bodyPr/>
          <a:lstStyle/>
          <a:p>
            <a:r>
              <a:rPr lang="en-US" dirty="0"/>
              <a:t>PCNN Validation (US06)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08F59-99AB-3637-13D1-DD71256F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66BB5-1CBB-6856-35B4-08D2EFC3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1E590E1-0755-8082-793A-8D090D6E32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3224115"/>
                  </p:ext>
                </p:extLst>
              </p:nvPr>
            </p:nvGraphicFramePr>
            <p:xfrm>
              <a:off x="519327" y="4491986"/>
              <a:ext cx="5358960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9740">
                      <a:extLst>
                        <a:ext uri="{9D8B030D-6E8A-4147-A177-3AD203B41FA5}">
                          <a16:colId xmlns:a16="http://schemas.microsoft.com/office/drawing/2014/main" val="1024037171"/>
                        </a:ext>
                      </a:extLst>
                    </a:gridCol>
                    <a:gridCol w="1339740">
                      <a:extLst>
                        <a:ext uri="{9D8B030D-6E8A-4147-A177-3AD203B41FA5}">
                          <a16:colId xmlns:a16="http://schemas.microsoft.com/office/drawing/2014/main" val="2591060687"/>
                        </a:ext>
                      </a:extLst>
                    </a:gridCol>
                    <a:gridCol w="1339740">
                      <a:extLst>
                        <a:ext uri="{9D8B030D-6E8A-4147-A177-3AD203B41FA5}">
                          <a16:colId xmlns:a16="http://schemas.microsoft.com/office/drawing/2014/main" val="787815917"/>
                        </a:ext>
                      </a:extLst>
                    </a:gridCol>
                    <a:gridCol w="1339740">
                      <a:extLst>
                        <a:ext uri="{9D8B030D-6E8A-4147-A177-3AD203B41FA5}">
                          <a16:colId xmlns:a16="http://schemas.microsoft.com/office/drawing/2014/main" val="199477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Torque Observer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MAE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51666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NN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0.3888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0.3287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0.997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868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PCNN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0.1343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0.0005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9897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1E590E1-0755-8082-793A-8D090D6E32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3224115"/>
                  </p:ext>
                </p:extLst>
              </p:nvPr>
            </p:nvGraphicFramePr>
            <p:xfrm>
              <a:off x="519327" y="4491986"/>
              <a:ext cx="5358960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9740">
                      <a:extLst>
                        <a:ext uri="{9D8B030D-6E8A-4147-A177-3AD203B41FA5}">
                          <a16:colId xmlns:a16="http://schemas.microsoft.com/office/drawing/2014/main" val="1024037171"/>
                        </a:ext>
                      </a:extLst>
                    </a:gridCol>
                    <a:gridCol w="1339740">
                      <a:extLst>
                        <a:ext uri="{9D8B030D-6E8A-4147-A177-3AD203B41FA5}">
                          <a16:colId xmlns:a16="http://schemas.microsoft.com/office/drawing/2014/main" val="2591060687"/>
                        </a:ext>
                      </a:extLst>
                    </a:gridCol>
                    <a:gridCol w="1339740">
                      <a:extLst>
                        <a:ext uri="{9D8B030D-6E8A-4147-A177-3AD203B41FA5}">
                          <a16:colId xmlns:a16="http://schemas.microsoft.com/office/drawing/2014/main" val="787815917"/>
                        </a:ext>
                      </a:extLst>
                    </a:gridCol>
                    <a:gridCol w="1339740">
                      <a:extLst>
                        <a:ext uri="{9D8B030D-6E8A-4147-A177-3AD203B41FA5}">
                          <a16:colId xmlns:a16="http://schemas.microsoft.com/office/drawing/2014/main" val="19947719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Torque Observer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MAE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300455" t="-4717" r="-1818" b="-129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51666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NN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0.3888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0.3287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0.997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868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PCNN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0.1343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0.0005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9897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ADFBFCC-13FC-7C7B-A0BC-DE98AB1E8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26" y="1766833"/>
            <a:ext cx="4764314" cy="2471338"/>
          </a:xfrm>
        </p:spPr>
        <p:txBody>
          <a:bodyPr>
            <a:normAutofit/>
          </a:bodyPr>
          <a:lstStyle/>
          <a:p>
            <a:r>
              <a:rPr lang="en-US" dirty="0"/>
              <a:t>US06 has mostly operating points similar to FT75 speed profile </a:t>
            </a:r>
          </a:p>
          <a:p>
            <a:r>
              <a:rPr lang="en-US" dirty="0"/>
              <a:t>PCNN and NN performance is comparable </a:t>
            </a:r>
            <a:endParaRPr lang="en-PK" dirty="0"/>
          </a:p>
        </p:txBody>
      </p:sp>
      <p:pic>
        <p:nvPicPr>
          <p:cNvPr id="10" name="Picture 9" descr="A graph of a graph showing a load&#10;&#10;AI-generated content may be incorrect.">
            <a:extLst>
              <a:ext uri="{FF2B5EF4-FFF2-40B4-BE49-F238E27FC236}">
                <a16:creationId xmlns:a16="http://schemas.microsoft.com/office/drawing/2014/main" id="{20DE87D7-085E-5752-065D-F9F24073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73" y="66101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2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25AA-2B43-9DF8-2F33-8799430C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5" y="546393"/>
            <a:ext cx="6723742" cy="838854"/>
          </a:xfrm>
        </p:spPr>
        <p:txBody>
          <a:bodyPr/>
          <a:lstStyle/>
          <a:p>
            <a:r>
              <a:rPr lang="en-US" dirty="0"/>
              <a:t>PCNN Validation (Sinusoidal)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2B4E0-5DDD-8A90-2886-47DA6F51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5E1BB-8052-DC46-6279-0E0BDCA3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1BC33A9-36B3-7AEB-E7FF-6E0A0909AD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33793"/>
                  </p:ext>
                </p:extLst>
              </p:nvPr>
            </p:nvGraphicFramePr>
            <p:xfrm>
              <a:off x="493681" y="3863253"/>
              <a:ext cx="4764316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1079">
                      <a:extLst>
                        <a:ext uri="{9D8B030D-6E8A-4147-A177-3AD203B41FA5}">
                          <a16:colId xmlns:a16="http://schemas.microsoft.com/office/drawing/2014/main" val="1024037171"/>
                        </a:ext>
                      </a:extLst>
                    </a:gridCol>
                    <a:gridCol w="1191079">
                      <a:extLst>
                        <a:ext uri="{9D8B030D-6E8A-4147-A177-3AD203B41FA5}">
                          <a16:colId xmlns:a16="http://schemas.microsoft.com/office/drawing/2014/main" val="2591060687"/>
                        </a:ext>
                      </a:extLst>
                    </a:gridCol>
                    <a:gridCol w="1191079">
                      <a:extLst>
                        <a:ext uri="{9D8B030D-6E8A-4147-A177-3AD203B41FA5}">
                          <a16:colId xmlns:a16="http://schemas.microsoft.com/office/drawing/2014/main" val="787815917"/>
                        </a:ext>
                      </a:extLst>
                    </a:gridCol>
                    <a:gridCol w="1191079">
                      <a:extLst>
                        <a:ext uri="{9D8B030D-6E8A-4147-A177-3AD203B41FA5}">
                          <a16:colId xmlns:a16="http://schemas.microsoft.com/office/drawing/2014/main" val="199477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Torque Observer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MAE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51666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NN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4.8951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29.0872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0.4020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868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PCNN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0.0796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0.0075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9897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1BC33A9-36B3-7AEB-E7FF-6E0A0909AD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33793"/>
                  </p:ext>
                </p:extLst>
              </p:nvPr>
            </p:nvGraphicFramePr>
            <p:xfrm>
              <a:off x="493681" y="3863253"/>
              <a:ext cx="4764316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1079">
                      <a:extLst>
                        <a:ext uri="{9D8B030D-6E8A-4147-A177-3AD203B41FA5}">
                          <a16:colId xmlns:a16="http://schemas.microsoft.com/office/drawing/2014/main" val="1024037171"/>
                        </a:ext>
                      </a:extLst>
                    </a:gridCol>
                    <a:gridCol w="1191079">
                      <a:extLst>
                        <a:ext uri="{9D8B030D-6E8A-4147-A177-3AD203B41FA5}">
                          <a16:colId xmlns:a16="http://schemas.microsoft.com/office/drawing/2014/main" val="2591060687"/>
                        </a:ext>
                      </a:extLst>
                    </a:gridCol>
                    <a:gridCol w="1191079">
                      <a:extLst>
                        <a:ext uri="{9D8B030D-6E8A-4147-A177-3AD203B41FA5}">
                          <a16:colId xmlns:a16="http://schemas.microsoft.com/office/drawing/2014/main" val="787815917"/>
                        </a:ext>
                      </a:extLst>
                    </a:gridCol>
                    <a:gridCol w="1191079">
                      <a:extLst>
                        <a:ext uri="{9D8B030D-6E8A-4147-A177-3AD203B41FA5}">
                          <a16:colId xmlns:a16="http://schemas.microsoft.com/office/drawing/2014/main" val="19947719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Torque Observer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MAE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717" r="-2041" b="-129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51666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NN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4.8951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29.0872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0.4020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868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PCNN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0.0796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0.0075</a:t>
                          </a:r>
                          <a:endParaRPr lang="en-P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PK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0.999</a:t>
                          </a:r>
                          <a:endParaRPr lang="en-PK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98972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E0140D-C50A-256C-A8B1-416A19978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83" y="1203710"/>
            <a:ext cx="4764314" cy="247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Sinusoidal waveform helps to test the performance of torque observers under fluctuation</a:t>
            </a:r>
          </a:p>
          <a:p>
            <a:r>
              <a:rPr lang="en-US" dirty="0"/>
              <a:t>It also tests the capability of extrapolation</a:t>
            </a:r>
          </a:p>
          <a:p>
            <a:r>
              <a:rPr lang="en-US" dirty="0"/>
              <a:t>NN fails to predict load torque</a:t>
            </a:r>
            <a:endParaRPr lang="en-PK" dirty="0"/>
          </a:p>
        </p:txBody>
      </p:sp>
      <p:pic>
        <p:nvPicPr>
          <p:cNvPr id="9" name="Picture 8" descr="A graph of a graph showing a load torque&#10;&#10;AI-generated content may be incorrect.">
            <a:extLst>
              <a:ext uri="{FF2B5EF4-FFF2-40B4-BE49-F238E27FC236}">
                <a16:creationId xmlns:a16="http://schemas.microsoft.com/office/drawing/2014/main" id="{E16ADC1D-833D-93FC-773B-4EBFD4E41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05" y="1134609"/>
            <a:ext cx="6440320" cy="48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5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1AE8D-5A36-9278-69EB-753B8621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5919C-42E2-8C3E-3DB7-A00A37D2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B79BD-753C-90E9-4443-1D6F7D15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Thank you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61F42-581A-257F-54CD-D6F39F8DE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165152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Contact: </a:t>
            </a:r>
          </a:p>
          <a:p>
            <a:pPr algn="ctr"/>
            <a:r>
              <a:rPr lang="en-US" sz="2000" dirty="0"/>
              <a:t>Ahmad Hussain Safder (</a:t>
            </a:r>
            <a:r>
              <a:rPr lang="en-US" sz="2000" dirty="0">
                <a:hlinkClick r:id="rId2"/>
              </a:rPr>
              <a:t>safder.1@osu.edu</a:t>
            </a:r>
            <a:r>
              <a:rPr lang="en-US" sz="2000" dirty="0"/>
              <a:t>)</a:t>
            </a:r>
          </a:p>
          <a:p>
            <a:pPr algn="ctr"/>
            <a:r>
              <a:rPr lang="en-US" sz="2000" dirty="0"/>
              <a:t>Athar Hanif (</a:t>
            </a:r>
            <a:r>
              <a:rPr lang="en-US" sz="2000" dirty="0">
                <a:hlinkClick r:id="rId3"/>
              </a:rPr>
              <a:t>hanif.6@osu.edu</a:t>
            </a:r>
            <a:r>
              <a:rPr lang="en-US" sz="2000" dirty="0"/>
              <a:t>)</a:t>
            </a:r>
          </a:p>
          <a:p>
            <a:pPr algn="ctr"/>
            <a:r>
              <a:rPr lang="en-US" sz="2000" dirty="0"/>
              <a:t>Qadeer Ahmed (</a:t>
            </a:r>
            <a:r>
              <a:rPr lang="en-US" sz="2000" dirty="0">
                <a:hlinkClick r:id="rId4"/>
              </a:rPr>
              <a:t>ahmed.358@osu.edu</a:t>
            </a:r>
            <a:r>
              <a:rPr lang="en-US" sz="2000" dirty="0"/>
              <a:t>) </a:t>
            </a:r>
            <a:endParaRPr lang="en-PK" sz="2000" dirty="0"/>
          </a:p>
        </p:txBody>
      </p:sp>
    </p:spTree>
    <p:extLst>
      <p:ext uri="{BB962C8B-B14F-4D97-AF65-F5344CB8AC3E}">
        <p14:creationId xmlns:p14="http://schemas.microsoft.com/office/powerpoint/2010/main" val="3990875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3F4443"/>
      </a:dk1>
      <a:lt1>
        <a:srgbClr val="FFFFFF"/>
      </a:lt1>
      <a:dk2>
        <a:srgbClr val="3F4443"/>
      </a:dk2>
      <a:lt2>
        <a:srgbClr val="FFFFFF"/>
      </a:lt2>
      <a:accent1>
        <a:srgbClr val="737B7E"/>
      </a:accent1>
      <a:accent2>
        <a:srgbClr val="830065"/>
      </a:accent2>
      <a:accent3>
        <a:srgbClr val="6EBBAB"/>
      </a:accent3>
      <a:accent4>
        <a:srgbClr val="B04558"/>
      </a:accent4>
      <a:accent5>
        <a:srgbClr val="FFB600"/>
      </a:accent5>
      <a:accent6>
        <a:srgbClr val="0E4B52"/>
      </a:accent6>
      <a:hlink>
        <a:srgbClr val="E65F33"/>
      </a:hlink>
      <a:folHlink>
        <a:srgbClr val="FFFFFF"/>
      </a:folHlink>
    </a:clrScheme>
    <a:fontScheme name="Ohio State - Buckeye Fonts">
      <a:majorFont>
        <a:latin typeface="Buckeye Serif Black"/>
        <a:ea typeface=""/>
        <a:cs typeface=""/>
      </a:majorFont>
      <a:minorFont>
        <a:latin typeface="Buckey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ce8f20-4e1f-4eaf-bfe5-53a83639e3f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40AFD08FDC824C9FA0952D06042B80" ma:contentTypeVersion="12" ma:contentTypeDescription="Create a new document." ma:contentTypeScope="" ma:versionID="f32cf022cb62ba3d2a581cc7a869aae3">
  <xsd:schema xmlns:xsd="http://www.w3.org/2001/XMLSchema" xmlns:xs="http://www.w3.org/2001/XMLSchema" xmlns:p="http://schemas.microsoft.com/office/2006/metadata/properties" xmlns:ns2="86ce8f20-4e1f-4eaf-bfe5-53a83639e3ff" targetNamespace="http://schemas.microsoft.com/office/2006/metadata/properties" ma:root="true" ma:fieldsID="3b7a89ba3610f7e9c155e8abd240879b" ns2:_="">
    <xsd:import namespace="86ce8f20-4e1f-4eaf-bfe5-53a83639e3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Billing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ce8f20-4e1f-4eaf-bfe5-53a83639e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b434354-605c-4a24-9fd5-b21458dd13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D3BAB0-B1B4-444D-ACE2-F5F38AE27B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45D207-2AB1-4E0D-A99F-61B14A4C0936}">
  <ds:schemaRefs>
    <ds:schemaRef ds:uri="http://schemas.microsoft.com/office/2006/metadata/properties"/>
    <ds:schemaRef ds:uri="http://schemas.microsoft.com/office/infopath/2007/PartnerControls"/>
    <ds:schemaRef ds:uri="86ce8f20-4e1f-4eaf-bfe5-53a83639e3ff"/>
  </ds:schemaRefs>
</ds:datastoreItem>
</file>

<file path=customXml/itemProps3.xml><?xml version="1.0" encoding="utf-8"?>
<ds:datastoreItem xmlns:ds="http://schemas.openxmlformats.org/officeDocument/2006/customXml" ds:itemID="{A29F5039-D7EE-4792-A81E-EEE274CE96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ce8f20-4e1f-4eaf-bfe5-53a83639e3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20146</TotalTime>
  <Words>406</Words>
  <Application>Microsoft Office PowerPoint</Application>
  <PresentationFormat>Widescreen</PresentationFormat>
  <Paragraphs>101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Buckeye Sans</vt:lpstr>
      <vt:lpstr>Buckeye Serif Black</vt:lpstr>
      <vt:lpstr>Calibri</vt:lpstr>
      <vt:lpstr>Cambria Math</vt:lpstr>
      <vt:lpstr>Times New Roman</vt:lpstr>
      <vt:lpstr>Office Theme</vt:lpstr>
      <vt:lpstr>Physics-Constrained Neural Network-Based Load Torque Observer for Traction Electric Machine</vt:lpstr>
      <vt:lpstr>System block diagram</vt:lpstr>
      <vt:lpstr>Torque observer – Dynamics based</vt:lpstr>
      <vt:lpstr>Physics Constraint Neural Network (PCNN) Torque Observer </vt:lpstr>
      <vt:lpstr>Physics Constraint Neural Network (PCNN) Torque Observer </vt:lpstr>
      <vt:lpstr>PCNN Training</vt:lpstr>
      <vt:lpstr>PCNN Validation (US06)</vt:lpstr>
      <vt:lpstr>PCNN Validation (Sinusoidal)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Hoy, Mary</dc:creator>
  <cp:lastModifiedBy>Safder, Ahmad Hussain</cp:lastModifiedBy>
  <cp:revision>626</cp:revision>
  <dcterms:created xsi:type="dcterms:W3CDTF">2021-09-24T16:29:17Z</dcterms:created>
  <dcterms:modified xsi:type="dcterms:W3CDTF">2025-10-27T22:36:58Z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0x010100E440AFD08FDC824C9FA0952D06042B80</vt:lpwstr>
  </property>
  <property fmtid="{D5CDD505-2E9C-101B-9397-08002B2CF9AE}" pid="3" name="MediaServiceImageTags">
    <vt:lpwstr/>
  </property>
</Properties>
</file>